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6"/>
  </p:notesMasterIdLst>
  <p:sldIdLst>
    <p:sldId id="259" r:id="rId3"/>
    <p:sldId id="256" r:id="rId4"/>
    <p:sldId id="257" r:id="rId5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14" autoAdjust="0"/>
    <p:restoredTop sz="94660"/>
  </p:normalViewPr>
  <p:slideViewPr>
    <p:cSldViewPr snapToGrid="0">
      <p:cViewPr varScale="1">
        <p:scale>
          <a:sx n="86" d="100"/>
          <a:sy n="86" d="100"/>
        </p:scale>
        <p:origin x="514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0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A427DD6-F9DE-4044-92A8-057E16A8D203}" type="datetimeFigureOut">
              <a:rPr lang="ru-RU" smtClean="0"/>
              <a:t>25.02.2021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E79E94F-35A9-4177-BB27-4B57743EF7F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82077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0746DE6-3336-457D-A091-FA20AC1C536E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510758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42C2229-1833-4DE2-BB66-C8FD2A6DC46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E56AF40D-1A7F-4881-9CEF-6B26EBDC9AC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782A7DD2-D1D1-4941-A2BF-B7B1C550BC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B53097-9F60-4184-AF73-5609768B431F}" type="datetimeFigureOut">
              <a:rPr lang="ru-RU" smtClean="0"/>
              <a:t>25.02.2021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575EE81-47A2-4785-8C56-1BECDF315B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DC39E47-D0FC-4928-B540-3FB03628B7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13375C-1215-4A72-A64B-17E7207DBD5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782170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A842D61-D511-4E40-ADBA-2E48303724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BD612DCE-F8F8-495B-B734-C1A67047C21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110670F6-DA95-4785-8C0E-A44E857604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B53097-9F60-4184-AF73-5609768B431F}" type="datetimeFigureOut">
              <a:rPr lang="ru-RU" smtClean="0"/>
              <a:t>25.02.2021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571F4F23-EBF7-4BCC-892A-356DE6E082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D435ACB-B38B-4E44-BF53-8084337EB3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13375C-1215-4A72-A64B-17E7207DBD5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128342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4ED5D5D4-AA45-45E1-AC2E-364C040C735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14679770-276E-4ED9-8CAA-9B83B192299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B2E8290-8185-4100-994B-FC15282A71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B53097-9F60-4184-AF73-5609768B431F}" type="datetimeFigureOut">
              <a:rPr lang="ru-RU" smtClean="0"/>
              <a:t>25.02.2021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76ACED6-35DD-43F2-A7FD-747BEE6096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1E3E200-6467-4440-95FD-4405214BAA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13375C-1215-4A72-A64B-17E7207DBD5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38243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 title="Page Number Shape"/>
          <p:cNvSpPr/>
          <p:nvPr/>
        </p:nvSpPr>
        <p:spPr bwMode="auto">
          <a:xfrm>
            <a:off x="11784011" y="1189204"/>
            <a:ext cx="407988" cy="819150"/>
          </a:xfrm>
          <a:custGeom>
            <a:avLst/>
            <a:gdLst/>
            <a:ahLst/>
            <a:cxnLst/>
            <a:rect l="0" t="0" r="r" b="b"/>
            <a:pathLst>
              <a:path w="1799" h="3612">
                <a:moveTo>
                  <a:pt x="1799" y="0"/>
                </a:moveTo>
                <a:lnTo>
                  <a:pt x="1799" y="3612"/>
                </a:lnTo>
                <a:lnTo>
                  <a:pt x="1686" y="3609"/>
                </a:lnTo>
                <a:lnTo>
                  <a:pt x="1574" y="3598"/>
                </a:lnTo>
                <a:lnTo>
                  <a:pt x="1464" y="3581"/>
                </a:lnTo>
                <a:lnTo>
                  <a:pt x="1357" y="3557"/>
                </a:lnTo>
                <a:lnTo>
                  <a:pt x="1251" y="3527"/>
                </a:lnTo>
                <a:lnTo>
                  <a:pt x="1150" y="3490"/>
                </a:lnTo>
                <a:lnTo>
                  <a:pt x="1050" y="3448"/>
                </a:lnTo>
                <a:lnTo>
                  <a:pt x="953" y="3401"/>
                </a:lnTo>
                <a:lnTo>
                  <a:pt x="860" y="3347"/>
                </a:lnTo>
                <a:lnTo>
                  <a:pt x="771" y="3289"/>
                </a:lnTo>
                <a:lnTo>
                  <a:pt x="686" y="3224"/>
                </a:lnTo>
                <a:lnTo>
                  <a:pt x="604" y="3156"/>
                </a:lnTo>
                <a:lnTo>
                  <a:pt x="527" y="3083"/>
                </a:lnTo>
                <a:lnTo>
                  <a:pt x="454" y="3005"/>
                </a:lnTo>
                <a:lnTo>
                  <a:pt x="386" y="2923"/>
                </a:lnTo>
                <a:lnTo>
                  <a:pt x="323" y="2838"/>
                </a:lnTo>
                <a:lnTo>
                  <a:pt x="265" y="2748"/>
                </a:lnTo>
                <a:lnTo>
                  <a:pt x="211" y="2655"/>
                </a:lnTo>
                <a:lnTo>
                  <a:pt x="163" y="2559"/>
                </a:lnTo>
                <a:lnTo>
                  <a:pt x="121" y="2459"/>
                </a:lnTo>
                <a:lnTo>
                  <a:pt x="85" y="2356"/>
                </a:lnTo>
                <a:lnTo>
                  <a:pt x="55" y="2251"/>
                </a:lnTo>
                <a:lnTo>
                  <a:pt x="32" y="2143"/>
                </a:lnTo>
                <a:lnTo>
                  <a:pt x="14" y="2033"/>
                </a:lnTo>
                <a:lnTo>
                  <a:pt x="4" y="1920"/>
                </a:lnTo>
                <a:lnTo>
                  <a:pt x="0" y="1806"/>
                </a:lnTo>
                <a:lnTo>
                  <a:pt x="4" y="1692"/>
                </a:lnTo>
                <a:lnTo>
                  <a:pt x="14" y="1580"/>
                </a:lnTo>
                <a:lnTo>
                  <a:pt x="32" y="1469"/>
                </a:lnTo>
                <a:lnTo>
                  <a:pt x="55" y="1362"/>
                </a:lnTo>
                <a:lnTo>
                  <a:pt x="85" y="1256"/>
                </a:lnTo>
                <a:lnTo>
                  <a:pt x="121" y="1154"/>
                </a:lnTo>
                <a:lnTo>
                  <a:pt x="163" y="1054"/>
                </a:lnTo>
                <a:lnTo>
                  <a:pt x="211" y="958"/>
                </a:lnTo>
                <a:lnTo>
                  <a:pt x="265" y="864"/>
                </a:lnTo>
                <a:lnTo>
                  <a:pt x="323" y="774"/>
                </a:lnTo>
                <a:lnTo>
                  <a:pt x="386" y="689"/>
                </a:lnTo>
                <a:lnTo>
                  <a:pt x="454" y="607"/>
                </a:lnTo>
                <a:lnTo>
                  <a:pt x="527" y="529"/>
                </a:lnTo>
                <a:lnTo>
                  <a:pt x="604" y="456"/>
                </a:lnTo>
                <a:lnTo>
                  <a:pt x="686" y="388"/>
                </a:lnTo>
                <a:lnTo>
                  <a:pt x="771" y="325"/>
                </a:lnTo>
                <a:lnTo>
                  <a:pt x="860" y="266"/>
                </a:lnTo>
                <a:lnTo>
                  <a:pt x="953" y="212"/>
                </a:lnTo>
                <a:lnTo>
                  <a:pt x="1050" y="164"/>
                </a:lnTo>
                <a:lnTo>
                  <a:pt x="1150" y="122"/>
                </a:lnTo>
                <a:lnTo>
                  <a:pt x="1251" y="85"/>
                </a:lnTo>
                <a:lnTo>
                  <a:pt x="1357" y="55"/>
                </a:lnTo>
                <a:lnTo>
                  <a:pt x="1464" y="32"/>
                </a:lnTo>
                <a:lnTo>
                  <a:pt x="1574" y="14"/>
                </a:lnTo>
                <a:lnTo>
                  <a:pt x="1686" y="5"/>
                </a:lnTo>
                <a:lnTo>
                  <a:pt x="1799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88913" y="1143293"/>
            <a:ext cx="7034362" cy="4268965"/>
          </a:xfrm>
        </p:spPr>
        <p:txBody>
          <a:bodyPr anchor="t">
            <a:normAutofit/>
          </a:bodyPr>
          <a:lstStyle>
            <a:lvl1pPr algn="l">
              <a:lnSpc>
                <a:spcPct val="85000"/>
              </a:lnSpc>
              <a:defRPr sz="7700" cap="all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88914" y="5537925"/>
            <a:ext cx="7034362" cy="706355"/>
          </a:xfrm>
        </p:spPr>
        <p:txBody>
          <a:bodyPr>
            <a:normAutofit/>
          </a:bodyPr>
          <a:lstStyle>
            <a:lvl1pPr marL="0" indent="0" algn="l">
              <a:lnSpc>
                <a:spcPct val="114000"/>
              </a:lnSpc>
              <a:spcBef>
                <a:spcPts val="0"/>
              </a:spcBef>
              <a:buNone/>
              <a:defRPr sz="2000" b="0" i="1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88913" y="6314440"/>
            <a:ext cx="1596622" cy="365125"/>
          </a:xfrm>
        </p:spPr>
        <p:txBody>
          <a:bodyPr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3C633830-2244-49AE-BC4A-47F415C177C6}" type="datetimeFigureOut">
              <a:rPr lang="en-US" dirty="0"/>
              <a:pPr/>
              <a:t>2/25/2021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00591" y="6314440"/>
            <a:ext cx="5122683" cy="365125"/>
          </a:xfrm>
        </p:spPr>
        <p:txBody>
          <a:bodyPr/>
          <a:lstStyle>
            <a:lvl1pPr algn="l">
              <a:defRPr b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784011" y="1416216"/>
            <a:ext cx="407988" cy="365125"/>
          </a:xfrm>
        </p:spPr>
        <p:txBody>
          <a:bodyPr/>
          <a:lstStyle>
            <a:lvl1pPr algn="r">
              <a:defRPr>
                <a:solidFill>
                  <a:schemeClr val="bg2"/>
                </a:solidFill>
              </a:defRPr>
            </a:lvl1pPr>
          </a:lstStyle>
          <a:p>
            <a:fld id="{2AC27A5A-7290-4DE1-BA94-4BE8A8E57DCF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9" name="Straight Connector 8" title="Verticle Rule Line"/>
          <p:cNvCxnSpPr/>
          <p:nvPr/>
        </p:nvCxnSpPr>
        <p:spPr>
          <a:xfrm>
            <a:off x="773855" y="1257300"/>
            <a:ext cx="0" cy="5600700"/>
          </a:xfrm>
          <a:prstGeom prst="line">
            <a:avLst/>
          </a:prstGeom>
          <a:ln w="254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772380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orient="horz" pos="792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633830-2244-49AE-BC4A-47F415C177C6}" type="datetimeFigureOut">
              <a:rPr lang="en-US" dirty="0"/>
              <a:t>2/25/2021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C27A5A-7290-4DE1-BA94-4BE8A8E57DCF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715798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 title="Page Number Shape"/>
          <p:cNvSpPr/>
          <p:nvPr/>
        </p:nvSpPr>
        <p:spPr bwMode="auto">
          <a:xfrm>
            <a:off x="11784011" y="1393748"/>
            <a:ext cx="407988" cy="819150"/>
          </a:xfrm>
          <a:custGeom>
            <a:avLst/>
            <a:gdLst/>
            <a:ahLst/>
            <a:cxnLst/>
            <a:rect l="0" t="0" r="r" b="b"/>
            <a:pathLst>
              <a:path w="1799" h="3612">
                <a:moveTo>
                  <a:pt x="1799" y="0"/>
                </a:moveTo>
                <a:lnTo>
                  <a:pt x="1799" y="3612"/>
                </a:lnTo>
                <a:lnTo>
                  <a:pt x="1686" y="3609"/>
                </a:lnTo>
                <a:lnTo>
                  <a:pt x="1574" y="3598"/>
                </a:lnTo>
                <a:lnTo>
                  <a:pt x="1464" y="3581"/>
                </a:lnTo>
                <a:lnTo>
                  <a:pt x="1357" y="3557"/>
                </a:lnTo>
                <a:lnTo>
                  <a:pt x="1251" y="3527"/>
                </a:lnTo>
                <a:lnTo>
                  <a:pt x="1150" y="3490"/>
                </a:lnTo>
                <a:lnTo>
                  <a:pt x="1050" y="3448"/>
                </a:lnTo>
                <a:lnTo>
                  <a:pt x="953" y="3401"/>
                </a:lnTo>
                <a:lnTo>
                  <a:pt x="860" y="3347"/>
                </a:lnTo>
                <a:lnTo>
                  <a:pt x="771" y="3289"/>
                </a:lnTo>
                <a:lnTo>
                  <a:pt x="686" y="3224"/>
                </a:lnTo>
                <a:lnTo>
                  <a:pt x="604" y="3156"/>
                </a:lnTo>
                <a:lnTo>
                  <a:pt x="527" y="3083"/>
                </a:lnTo>
                <a:lnTo>
                  <a:pt x="454" y="3005"/>
                </a:lnTo>
                <a:lnTo>
                  <a:pt x="386" y="2923"/>
                </a:lnTo>
                <a:lnTo>
                  <a:pt x="323" y="2838"/>
                </a:lnTo>
                <a:lnTo>
                  <a:pt x="265" y="2748"/>
                </a:lnTo>
                <a:lnTo>
                  <a:pt x="211" y="2655"/>
                </a:lnTo>
                <a:lnTo>
                  <a:pt x="163" y="2559"/>
                </a:lnTo>
                <a:lnTo>
                  <a:pt x="121" y="2459"/>
                </a:lnTo>
                <a:lnTo>
                  <a:pt x="85" y="2356"/>
                </a:lnTo>
                <a:lnTo>
                  <a:pt x="55" y="2251"/>
                </a:lnTo>
                <a:lnTo>
                  <a:pt x="32" y="2143"/>
                </a:lnTo>
                <a:lnTo>
                  <a:pt x="14" y="2033"/>
                </a:lnTo>
                <a:lnTo>
                  <a:pt x="4" y="1920"/>
                </a:lnTo>
                <a:lnTo>
                  <a:pt x="0" y="1806"/>
                </a:lnTo>
                <a:lnTo>
                  <a:pt x="4" y="1692"/>
                </a:lnTo>
                <a:lnTo>
                  <a:pt x="14" y="1580"/>
                </a:lnTo>
                <a:lnTo>
                  <a:pt x="32" y="1469"/>
                </a:lnTo>
                <a:lnTo>
                  <a:pt x="55" y="1362"/>
                </a:lnTo>
                <a:lnTo>
                  <a:pt x="85" y="1256"/>
                </a:lnTo>
                <a:lnTo>
                  <a:pt x="121" y="1154"/>
                </a:lnTo>
                <a:lnTo>
                  <a:pt x="163" y="1054"/>
                </a:lnTo>
                <a:lnTo>
                  <a:pt x="211" y="958"/>
                </a:lnTo>
                <a:lnTo>
                  <a:pt x="265" y="864"/>
                </a:lnTo>
                <a:lnTo>
                  <a:pt x="323" y="774"/>
                </a:lnTo>
                <a:lnTo>
                  <a:pt x="386" y="689"/>
                </a:lnTo>
                <a:lnTo>
                  <a:pt x="454" y="607"/>
                </a:lnTo>
                <a:lnTo>
                  <a:pt x="527" y="529"/>
                </a:lnTo>
                <a:lnTo>
                  <a:pt x="604" y="456"/>
                </a:lnTo>
                <a:lnTo>
                  <a:pt x="686" y="388"/>
                </a:lnTo>
                <a:lnTo>
                  <a:pt x="771" y="325"/>
                </a:lnTo>
                <a:lnTo>
                  <a:pt x="860" y="266"/>
                </a:lnTo>
                <a:lnTo>
                  <a:pt x="953" y="212"/>
                </a:lnTo>
                <a:lnTo>
                  <a:pt x="1050" y="164"/>
                </a:lnTo>
                <a:lnTo>
                  <a:pt x="1150" y="122"/>
                </a:lnTo>
                <a:lnTo>
                  <a:pt x="1251" y="85"/>
                </a:lnTo>
                <a:lnTo>
                  <a:pt x="1357" y="55"/>
                </a:lnTo>
                <a:lnTo>
                  <a:pt x="1464" y="32"/>
                </a:lnTo>
                <a:lnTo>
                  <a:pt x="1574" y="14"/>
                </a:lnTo>
                <a:lnTo>
                  <a:pt x="1686" y="5"/>
                </a:lnTo>
                <a:lnTo>
                  <a:pt x="1799" y="0"/>
                </a:lnTo>
                <a:close/>
              </a:path>
            </a:pathLst>
          </a:custGeom>
          <a:solidFill>
            <a:schemeClr val="tx1">
              <a:lumMod val="85000"/>
              <a:lumOff val="15000"/>
            </a:schemeClr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7673" y="2571722"/>
            <a:ext cx="8296654" cy="3286153"/>
          </a:xfrm>
        </p:spPr>
        <p:txBody>
          <a:bodyPr anchor="t">
            <a:normAutofit/>
          </a:bodyPr>
          <a:lstStyle>
            <a:lvl1pPr>
              <a:lnSpc>
                <a:spcPct val="85000"/>
              </a:lnSpc>
              <a:defRPr sz="7700" cap="all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7673" y="1393748"/>
            <a:ext cx="8401429" cy="819150"/>
          </a:xfrm>
        </p:spPr>
        <p:txBody>
          <a:bodyPr anchor="ctr">
            <a:normAutofit/>
          </a:bodyPr>
          <a:lstStyle>
            <a:lvl1pPr marL="0" indent="0" algn="r">
              <a:lnSpc>
                <a:spcPct val="113000"/>
              </a:lnSpc>
              <a:spcBef>
                <a:spcPts val="0"/>
              </a:spcBef>
              <a:buNone/>
              <a:defRPr sz="2000" b="0" i="1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742955" y="6314439"/>
            <a:ext cx="1596622" cy="365125"/>
          </a:xfrm>
        </p:spPr>
        <p:txBody>
          <a:bodyPr/>
          <a:lstStyle>
            <a:lvl1pPr>
              <a:defRPr sz="12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3C633830-2244-49AE-BC4A-47F415C177C6}" type="datetimeFigureOut">
              <a:rPr lang="en-US" dirty="0"/>
              <a:pPr/>
              <a:t>2/25/2021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47673" y="6314440"/>
            <a:ext cx="6480226" cy="365125"/>
          </a:xfrm>
        </p:spPr>
        <p:txBody>
          <a:bodyPr/>
          <a:lstStyle>
            <a:lvl1pPr>
              <a:defRPr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784011" y="1620760"/>
            <a:ext cx="407988" cy="365125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2AC27A5A-7290-4DE1-BA94-4BE8A8E57DCF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 title="Horizontal Rule Line"/>
          <p:cNvCxnSpPr/>
          <p:nvPr/>
        </p:nvCxnSpPr>
        <p:spPr>
          <a:xfrm flipH="1">
            <a:off x="1" y="6178167"/>
            <a:ext cx="10244326" cy="0"/>
          </a:xfrm>
          <a:prstGeom prst="line">
            <a:avLst/>
          </a:prstGeom>
          <a:ln w="254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948731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456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81600" y="540628"/>
            <a:ext cx="6248400" cy="248894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81600" y="3712467"/>
            <a:ext cx="6248400" cy="248222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633830-2244-49AE-BC4A-47F415C177C6}" type="datetimeFigureOut">
              <a:rPr lang="en-US" dirty="0"/>
              <a:t>2/25/2021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C27A5A-7290-4DE1-BA94-4BE8A8E57DCF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309929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557784"/>
            <a:ext cx="3831336" cy="495604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81600" y="558065"/>
            <a:ext cx="6245352" cy="914400"/>
          </a:xfrm>
        </p:spPr>
        <p:txBody>
          <a:bodyPr anchor="b">
            <a:normAutofit/>
          </a:bodyPr>
          <a:lstStyle>
            <a:lvl1pPr marL="0" indent="0">
              <a:lnSpc>
                <a:spcPct val="113000"/>
              </a:lnSpc>
              <a:spcBef>
                <a:spcPts val="0"/>
              </a:spcBef>
              <a:buNone/>
              <a:defRPr sz="2400" b="0" i="1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81600" y="1526671"/>
            <a:ext cx="6245352" cy="175564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81600" y="3700826"/>
            <a:ext cx="6248400" cy="914400"/>
          </a:xfrm>
        </p:spPr>
        <p:txBody>
          <a:bodyPr anchor="b">
            <a:normAutofit/>
          </a:bodyPr>
          <a:lstStyle>
            <a:lvl1pPr marL="0" indent="0">
              <a:buNone/>
              <a:defRPr sz="2400" b="0" i="1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81600" y="4669432"/>
            <a:ext cx="6245352" cy="175564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633830-2244-49AE-BC4A-47F415C177C6}" type="datetimeFigureOut">
              <a:rPr lang="en-US" dirty="0"/>
              <a:t>2/25/2021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C27A5A-7290-4DE1-BA94-4BE8A8E57DCF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940440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633830-2244-49AE-BC4A-47F415C177C6}" type="datetimeFigureOut">
              <a:rPr lang="en-US" dirty="0"/>
              <a:t>2/25/2021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C27A5A-7290-4DE1-BA94-4BE8A8E57DCF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047795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633830-2244-49AE-BC4A-47F415C177C6}" type="datetimeFigureOut">
              <a:rPr lang="en-US" dirty="0"/>
              <a:t>2/25/2021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C27A5A-7290-4DE1-BA94-4BE8A8E57DCF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593322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555479"/>
            <a:ext cx="3838776" cy="1921022"/>
          </a:xfrm>
        </p:spPr>
        <p:txBody>
          <a:bodyPr anchor="t">
            <a:noAutofit/>
          </a:bodyPr>
          <a:lstStyle>
            <a:lvl1pPr>
              <a:lnSpc>
                <a:spcPct val="93000"/>
              </a:lnSpc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1600" y="564147"/>
            <a:ext cx="6248400" cy="5622644"/>
          </a:xfrm>
        </p:spPr>
        <p:txBody>
          <a:bodyPr/>
          <a:lstStyle>
            <a:lvl1pPr>
              <a:lnSpc>
                <a:spcPct val="112000"/>
              </a:lnSpc>
              <a:defRPr sz="2000"/>
            </a:lvl1pPr>
            <a:lvl2pPr>
              <a:lnSpc>
                <a:spcPct val="112000"/>
              </a:lnSpc>
              <a:defRPr sz="1800"/>
            </a:lvl2pPr>
            <a:lvl3pPr>
              <a:lnSpc>
                <a:spcPct val="112000"/>
              </a:lnSpc>
              <a:defRPr sz="1600"/>
            </a:lvl3pPr>
            <a:lvl4pPr>
              <a:lnSpc>
                <a:spcPct val="112000"/>
              </a:lnSpc>
              <a:defRPr sz="1400"/>
            </a:lvl4pPr>
            <a:lvl5pPr>
              <a:lnSpc>
                <a:spcPct val="112000"/>
              </a:lnSpc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0" y="2621512"/>
            <a:ext cx="3838776" cy="3239537"/>
          </a:xfrm>
        </p:spPr>
        <p:txBody>
          <a:bodyPr/>
          <a:lstStyle>
            <a:lvl1pPr marL="0" indent="0" algn="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633830-2244-49AE-BC4A-47F415C177C6}" type="datetimeFigureOut">
              <a:rPr lang="en-US" dirty="0"/>
              <a:t>2/25/2021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C27A5A-7290-4DE1-BA94-4BE8A8E57DCF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69599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29CA318-F0CA-4190-AAB7-D59ADF63E6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965BEF5-EBC6-4B3E-8294-A52DEC1709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D95E5FDB-F4D7-4570-8EA0-ED91D1181E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B53097-9F60-4184-AF73-5609768B431F}" type="datetimeFigureOut">
              <a:rPr lang="ru-RU" smtClean="0"/>
              <a:t>25.02.2021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C2E61453-D786-454E-97C0-61C8A1160E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0F446C5-8308-4A7B-AF72-456BCB3ABB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13375C-1215-4A72-A64B-17E7207DBD5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5762208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557261"/>
            <a:ext cx="3840480" cy="1919239"/>
          </a:xfrm>
        </p:spPr>
        <p:txBody>
          <a:bodyPr anchor="t">
            <a:noAutofit/>
          </a:bodyPr>
          <a:lstStyle>
            <a:lvl1pPr>
              <a:lnSpc>
                <a:spcPct val="93000"/>
              </a:lnSpc>
              <a:defRPr sz="40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257800" y="0"/>
            <a:ext cx="6172200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58952" y="2621512"/>
            <a:ext cx="3840480" cy="3236976"/>
          </a:xfrm>
        </p:spPr>
        <p:txBody>
          <a:bodyPr/>
          <a:lstStyle>
            <a:lvl1pPr marL="0" indent="0" algn="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633830-2244-49AE-BC4A-47F415C177C6}" type="datetimeFigureOut">
              <a:rPr lang="en-US" dirty="0"/>
              <a:t>2/25/2021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C27A5A-7290-4DE1-BA94-4BE8A8E57DCF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53581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81600" y="640080"/>
            <a:ext cx="6248398" cy="558414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633830-2244-49AE-BC4A-47F415C177C6}" type="datetimeFigureOut">
              <a:rPr lang="en-US" dirty="0"/>
              <a:t>2/25/2021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C27A5A-7290-4DE1-BA94-4BE8A8E57DCF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388417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 title="Page Number Shape"/>
          <p:cNvSpPr/>
          <p:nvPr/>
        </p:nvSpPr>
        <p:spPr bwMode="auto">
          <a:xfrm>
            <a:off x="11784011" y="5380580"/>
            <a:ext cx="407988" cy="819150"/>
          </a:xfrm>
          <a:custGeom>
            <a:avLst/>
            <a:gdLst/>
            <a:ahLst/>
            <a:cxnLst/>
            <a:rect l="0" t="0" r="r" b="b"/>
            <a:pathLst>
              <a:path w="1799" h="3612">
                <a:moveTo>
                  <a:pt x="1799" y="0"/>
                </a:moveTo>
                <a:lnTo>
                  <a:pt x="1799" y="3612"/>
                </a:lnTo>
                <a:lnTo>
                  <a:pt x="1686" y="3609"/>
                </a:lnTo>
                <a:lnTo>
                  <a:pt x="1574" y="3598"/>
                </a:lnTo>
                <a:lnTo>
                  <a:pt x="1464" y="3581"/>
                </a:lnTo>
                <a:lnTo>
                  <a:pt x="1357" y="3557"/>
                </a:lnTo>
                <a:lnTo>
                  <a:pt x="1251" y="3527"/>
                </a:lnTo>
                <a:lnTo>
                  <a:pt x="1150" y="3490"/>
                </a:lnTo>
                <a:lnTo>
                  <a:pt x="1050" y="3448"/>
                </a:lnTo>
                <a:lnTo>
                  <a:pt x="953" y="3401"/>
                </a:lnTo>
                <a:lnTo>
                  <a:pt x="860" y="3347"/>
                </a:lnTo>
                <a:lnTo>
                  <a:pt x="771" y="3289"/>
                </a:lnTo>
                <a:lnTo>
                  <a:pt x="686" y="3224"/>
                </a:lnTo>
                <a:lnTo>
                  <a:pt x="604" y="3156"/>
                </a:lnTo>
                <a:lnTo>
                  <a:pt x="527" y="3083"/>
                </a:lnTo>
                <a:lnTo>
                  <a:pt x="454" y="3005"/>
                </a:lnTo>
                <a:lnTo>
                  <a:pt x="386" y="2923"/>
                </a:lnTo>
                <a:lnTo>
                  <a:pt x="323" y="2838"/>
                </a:lnTo>
                <a:lnTo>
                  <a:pt x="265" y="2748"/>
                </a:lnTo>
                <a:lnTo>
                  <a:pt x="211" y="2655"/>
                </a:lnTo>
                <a:lnTo>
                  <a:pt x="163" y="2559"/>
                </a:lnTo>
                <a:lnTo>
                  <a:pt x="121" y="2459"/>
                </a:lnTo>
                <a:lnTo>
                  <a:pt x="85" y="2356"/>
                </a:lnTo>
                <a:lnTo>
                  <a:pt x="55" y="2251"/>
                </a:lnTo>
                <a:lnTo>
                  <a:pt x="32" y="2143"/>
                </a:lnTo>
                <a:lnTo>
                  <a:pt x="14" y="2033"/>
                </a:lnTo>
                <a:lnTo>
                  <a:pt x="4" y="1920"/>
                </a:lnTo>
                <a:lnTo>
                  <a:pt x="0" y="1806"/>
                </a:lnTo>
                <a:lnTo>
                  <a:pt x="4" y="1692"/>
                </a:lnTo>
                <a:lnTo>
                  <a:pt x="14" y="1580"/>
                </a:lnTo>
                <a:lnTo>
                  <a:pt x="32" y="1469"/>
                </a:lnTo>
                <a:lnTo>
                  <a:pt x="55" y="1362"/>
                </a:lnTo>
                <a:lnTo>
                  <a:pt x="85" y="1256"/>
                </a:lnTo>
                <a:lnTo>
                  <a:pt x="121" y="1154"/>
                </a:lnTo>
                <a:lnTo>
                  <a:pt x="163" y="1054"/>
                </a:lnTo>
                <a:lnTo>
                  <a:pt x="211" y="958"/>
                </a:lnTo>
                <a:lnTo>
                  <a:pt x="265" y="864"/>
                </a:lnTo>
                <a:lnTo>
                  <a:pt x="323" y="774"/>
                </a:lnTo>
                <a:lnTo>
                  <a:pt x="386" y="689"/>
                </a:lnTo>
                <a:lnTo>
                  <a:pt x="454" y="607"/>
                </a:lnTo>
                <a:lnTo>
                  <a:pt x="527" y="529"/>
                </a:lnTo>
                <a:lnTo>
                  <a:pt x="604" y="456"/>
                </a:lnTo>
                <a:lnTo>
                  <a:pt x="686" y="388"/>
                </a:lnTo>
                <a:lnTo>
                  <a:pt x="771" y="325"/>
                </a:lnTo>
                <a:lnTo>
                  <a:pt x="860" y="266"/>
                </a:lnTo>
                <a:lnTo>
                  <a:pt x="953" y="212"/>
                </a:lnTo>
                <a:lnTo>
                  <a:pt x="1050" y="164"/>
                </a:lnTo>
                <a:lnTo>
                  <a:pt x="1150" y="122"/>
                </a:lnTo>
                <a:lnTo>
                  <a:pt x="1251" y="85"/>
                </a:lnTo>
                <a:lnTo>
                  <a:pt x="1357" y="55"/>
                </a:lnTo>
                <a:lnTo>
                  <a:pt x="1464" y="32"/>
                </a:lnTo>
                <a:lnTo>
                  <a:pt x="1574" y="14"/>
                </a:lnTo>
                <a:lnTo>
                  <a:pt x="1686" y="5"/>
                </a:lnTo>
                <a:lnTo>
                  <a:pt x="1799" y="0"/>
                </a:lnTo>
                <a:close/>
              </a:path>
            </a:pathLst>
          </a:custGeom>
          <a:solidFill>
            <a:srgbClr val="262626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90765" y="642931"/>
            <a:ext cx="2446670" cy="4678106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642932"/>
            <a:ext cx="7070678" cy="467810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36187" y="5927131"/>
            <a:ext cx="3814856" cy="365125"/>
          </a:xfrm>
        </p:spPr>
        <p:txBody>
          <a:bodyPr/>
          <a:lstStyle/>
          <a:p>
            <a:fld id="{3C633830-2244-49AE-BC4A-47F415C177C6}" type="datetimeFigureOut">
              <a:rPr lang="en-US" dirty="0"/>
              <a:t>2/25/2021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536187" y="6315949"/>
            <a:ext cx="3814856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784011" y="5607592"/>
            <a:ext cx="407988" cy="365125"/>
          </a:xfrm>
        </p:spPr>
        <p:txBody>
          <a:bodyPr/>
          <a:lstStyle/>
          <a:p>
            <a:fld id="{2AC27A5A-7290-4DE1-BA94-4BE8A8E57DCF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3" name="Straight Connector 12" title="Horizontal Rule Line"/>
          <p:cNvCxnSpPr/>
          <p:nvPr/>
        </p:nvCxnSpPr>
        <p:spPr>
          <a:xfrm>
            <a:off x="0" y="6199730"/>
            <a:ext cx="10260011" cy="0"/>
          </a:xfrm>
          <a:prstGeom prst="line">
            <a:avLst/>
          </a:prstGeom>
          <a:ln w="254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7921966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456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4E9C9E0-8174-41B9-8A2A-075A889EDE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651C88FB-5867-444E-9DAE-C356FFDFB12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B1C0DAB-A5DA-4C88-9E18-3BDB355FCC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B53097-9F60-4184-AF73-5609768B431F}" type="datetimeFigureOut">
              <a:rPr lang="ru-RU" smtClean="0"/>
              <a:t>25.02.2021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9C2E8243-4CCA-4E35-AEBE-6843445C2D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9CF65CA-ACE2-436F-968E-8923E04826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13375C-1215-4A72-A64B-17E7207DBD5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798374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8F1579F-713D-4848-B286-35285E58F8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87718BA-DEA8-4289-B33B-5A720EDA77C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552285FE-0482-4345-8FFE-CC798047B37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6B69A27E-9C58-4F47-866B-B40756FA56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B53097-9F60-4184-AF73-5609768B431F}" type="datetimeFigureOut">
              <a:rPr lang="ru-RU" smtClean="0"/>
              <a:t>25.02.2021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59FFFA0C-D69A-43A2-AD9B-14AAD9ECD1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159E3B2D-1643-4337-A362-792A1AE428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13375C-1215-4A72-A64B-17E7207DBD5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124919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360F71C-D61F-4D9D-B446-40FB2B61D4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3A8656E7-F113-484B-827A-72DE2A9D269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113FDE04-5781-4102-A195-1B9397C5C9B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2B2863E2-8F3D-4F43-9676-AD1ACD99F85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38890DB7-41F1-480E-8D29-E8C7935F730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0AE3126F-89F8-450B-8CD7-2331D43635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B53097-9F60-4184-AF73-5609768B431F}" type="datetimeFigureOut">
              <a:rPr lang="ru-RU" smtClean="0"/>
              <a:t>25.02.2021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7B6787F4-45C7-4247-8009-3CADB0FF0A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E4C7ACC9-C51F-49FE-8709-8958EE0C46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13375C-1215-4A72-A64B-17E7207DBD5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668405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819D069-854E-4955-964E-311EB43EBC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01884BDE-CEB1-45C7-9EDC-EF08D852DD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B53097-9F60-4184-AF73-5609768B431F}" type="datetimeFigureOut">
              <a:rPr lang="ru-RU" smtClean="0"/>
              <a:t>25.02.2021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301F7D00-1B12-42BF-9A9F-21F8C475EF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76279954-BC44-4FB2-BB83-864E504FF3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13375C-1215-4A72-A64B-17E7207DBD5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782660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53E3BBF8-F62E-4540-89D0-C34E923449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B53097-9F60-4184-AF73-5609768B431F}" type="datetimeFigureOut">
              <a:rPr lang="ru-RU" smtClean="0"/>
              <a:t>25.02.2021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EA87EA80-762C-4058-95DE-75BDFB0E32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A564C748-036A-48EB-AAAE-0DDCE721D4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13375C-1215-4A72-A64B-17E7207DBD5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09568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28A3020-C703-4609-9186-33F1B5548C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C43425A-FEFB-4B18-B8BB-CABEF141C7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FE1F1445-2839-436C-9B6E-433AAA55B15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7F293462-AB17-4074-9C22-FB9E306129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B53097-9F60-4184-AF73-5609768B431F}" type="datetimeFigureOut">
              <a:rPr lang="ru-RU" smtClean="0"/>
              <a:t>25.02.2021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EE376D0E-48E3-4310-B60F-8D8991E9C0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85F256C3-FCDA-45C0-8230-3D636F21E4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13375C-1215-4A72-A64B-17E7207DBD5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500433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A04D560-C0FE-49D8-B3A2-A540DD3C30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9B9EA91E-CDDE-4449-A2AC-C674DA5EB49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6B70DD66-8AA7-4272-AE0E-5A33E848C72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46BDFE69-369A-4364-8FFE-CC9DCB2A16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B53097-9F60-4184-AF73-5609768B431F}" type="datetimeFigureOut">
              <a:rPr lang="ru-RU" smtClean="0"/>
              <a:t>25.02.2021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EAD89A2C-E4D8-41FF-9F11-8A7BDF8429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C2ECB104-883E-491B-89B0-501277C70C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13375C-1215-4A72-A64B-17E7207DBD5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3210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A8F3990-14DD-4306-9A42-F267FDBEA0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2E5AE8A9-30BE-4D1E-A654-16FB325549C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51A9AB7C-7794-4FED-AAC5-47BFECF14FA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B53097-9F60-4184-AF73-5609768B431F}" type="datetimeFigureOut">
              <a:rPr lang="ru-RU" smtClean="0"/>
              <a:t>25.02.2021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FCDAA2D-3D29-4E3B-83E0-253ED951E2F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4D01992-8CDC-4A4E-A89D-4E8B1BFDFEF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13375C-1215-4A72-A64B-17E7207DBD5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445816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Freeform 6" title="Page Number Shape"/>
          <p:cNvSpPr/>
          <p:nvPr/>
        </p:nvSpPr>
        <p:spPr bwMode="auto">
          <a:xfrm>
            <a:off x="11784011" y="5380580"/>
            <a:ext cx="407988" cy="819150"/>
          </a:xfrm>
          <a:custGeom>
            <a:avLst/>
            <a:gdLst/>
            <a:ahLst/>
            <a:cxnLst/>
            <a:rect l="0" t="0" r="r" b="b"/>
            <a:pathLst>
              <a:path w="1799" h="3612">
                <a:moveTo>
                  <a:pt x="1799" y="0"/>
                </a:moveTo>
                <a:lnTo>
                  <a:pt x="1799" y="3612"/>
                </a:lnTo>
                <a:lnTo>
                  <a:pt x="1686" y="3609"/>
                </a:lnTo>
                <a:lnTo>
                  <a:pt x="1574" y="3598"/>
                </a:lnTo>
                <a:lnTo>
                  <a:pt x="1464" y="3581"/>
                </a:lnTo>
                <a:lnTo>
                  <a:pt x="1357" y="3557"/>
                </a:lnTo>
                <a:lnTo>
                  <a:pt x="1251" y="3527"/>
                </a:lnTo>
                <a:lnTo>
                  <a:pt x="1150" y="3490"/>
                </a:lnTo>
                <a:lnTo>
                  <a:pt x="1050" y="3448"/>
                </a:lnTo>
                <a:lnTo>
                  <a:pt x="953" y="3401"/>
                </a:lnTo>
                <a:lnTo>
                  <a:pt x="860" y="3347"/>
                </a:lnTo>
                <a:lnTo>
                  <a:pt x="771" y="3289"/>
                </a:lnTo>
                <a:lnTo>
                  <a:pt x="686" y="3224"/>
                </a:lnTo>
                <a:lnTo>
                  <a:pt x="604" y="3156"/>
                </a:lnTo>
                <a:lnTo>
                  <a:pt x="527" y="3083"/>
                </a:lnTo>
                <a:lnTo>
                  <a:pt x="454" y="3005"/>
                </a:lnTo>
                <a:lnTo>
                  <a:pt x="386" y="2923"/>
                </a:lnTo>
                <a:lnTo>
                  <a:pt x="323" y="2838"/>
                </a:lnTo>
                <a:lnTo>
                  <a:pt x="265" y="2748"/>
                </a:lnTo>
                <a:lnTo>
                  <a:pt x="211" y="2655"/>
                </a:lnTo>
                <a:lnTo>
                  <a:pt x="163" y="2559"/>
                </a:lnTo>
                <a:lnTo>
                  <a:pt x="121" y="2459"/>
                </a:lnTo>
                <a:lnTo>
                  <a:pt x="85" y="2356"/>
                </a:lnTo>
                <a:lnTo>
                  <a:pt x="55" y="2251"/>
                </a:lnTo>
                <a:lnTo>
                  <a:pt x="32" y="2143"/>
                </a:lnTo>
                <a:lnTo>
                  <a:pt x="14" y="2033"/>
                </a:lnTo>
                <a:lnTo>
                  <a:pt x="4" y="1920"/>
                </a:lnTo>
                <a:lnTo>
                  <a:pt x="0" y="1806"/>
                </a:lnTo>
                <a:lnTo>
                  <a:pt x="4" y="1692"/>
                </a:lnTo>
                <a:lnTo>
                  <a:pt x="14" y="1580"/>
                </a:lnTo>
                <a:lnTo>
                  <a:pt x="32" y="1469"/>
                </a:lnTo>
                <a:lnTo>
                  <a:pt x="55" y="1362"/>
                </a:lnTo>
                <a:lnTo>
                  <a:pt x="85" y="1256"/>
                </a:lnTo>
                <a:lnTo>
                  <a:pt x="121" y="1154"/>
                </a:lnTo>
                <a:lnTo>
                  <a:pt x="163" y="1054"/>
                </a:lnTo>
                <a:lnTo>
                  <a:pt x="211" y="958"/>
                </a:lnTo>
                <a:lnTo>
                  <a:pt x="265" y="864"/>
                </a:lnTo>
                <a:lnTo>
                  <a:pt x="323" y="774"/>
                </a:lnTo>
                <a:lnTo>
                  <a:pt x="386" y="689"/>
                </a:lnTo>
                <a:lnTo>
                  <a:pt x="454" y="607"/>
                </a:lnTo>
                <a:lnTo>
                  <a:pt x="527" y="529"/>
                </a:lnTo>
                <a:lnTo>
                  <a:pt x="604" y="456"/>
                </a:lnTo>
                <a:lnTo>
                  <a:pt x="686" y="388"/>
                </a:lnTo>
                <a:lnTo>
                  <a:pt x="771" y="325"/>
                </a:lnTo>
                <a:lnTo>
                  <a:pt x="860" y="266"/>
                </a:lnTo>
                <a:lnTo>
                  <a:pt x="953" y="212"/>
                </a:lnTo>
                <a:lnTo>
                  <a:pt x="1050" y="164"/>
                </a:lnTo>
                <a:lnTo>
                  <a:pt x="1150" y="122"/>
                </a:lnTo>
                <a:lnTo>
                  <a:pt x="1251" y="85"/>
                </a:lnTo>
                <a:lnTo>
                  <a:pt x="1357" y="55"/>
                </a:lnTo>
                <a:lnTo>
                  <a:pt x="1464" y="32"/>
                </a:lnTo>
                <a:lnTo>
                  <a:pt x="1574" y="14"/>
                </a:lnTo>
                <a:lnTo>
                  <a:pt x="1686" y="5"/>
                </a:lnTo>
                <a:lnTo>
                  <a:pt x="1799" y="0"/>
                </a:lnTo>
                <a:close/>
              </a:path>
            </a:pathLst>
          </a:custGeom>
          <a:solidFill>
            <a:schemeClr val="tx1">
              <a:lumMod val="85000"/>
              <a:lumOff val="15000"/>
            </a:schemeClr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559678"/>
            <a:ext cx="3833906" cy="495249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81600" y="569066"/>
            <a:ext cx="6248398" cy="565515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2001" y="5930060"/>
            <a:ext cx="3814856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1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3C633830-2244-49AE-BC4A-47F415C177C6}" type="datetimeFigureOut">
              <a:rPr lang="en-US" dirty="0"/>
              <a:pPr/>
              <a:t>2/25/2021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2001" y="6314440"/>
            <a:ext cx="3814856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200" b="1" i="1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784011" y="5607592"/>
            <a:ext cx="4079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0" i="1" baseline="0">
                <a:solidFill>
                  <a:schemeClr val="bg2"/>
                </a:solidFill>
                <a:latin typeface="+mj-lt"/>
              </a:defRPr>
            </a:lvl1pPr>
          </a:lstStyle>
          <a:p>
            <a:fld id="{2AC27A5A-7290-4DE1-BA94-4BE8A8E57DCF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 title="Horizontal Rule Line"/>
          <p:cNvCxnSpPr/>
          <p:nvPr/>
        </p:nvCxnSpPr>
        <p:spPr>
          <a:xfrm>
            <a:off x="0" y="6199730"/>
            <a:ext cx="4495800" cy="0"/>
          </a:xfrm>
          <a:prstGeom prst="line">
            <a:avLst/>
          </a:prstGeom>
          <a:ln w="254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083203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5000" b="0" i="1" kern="1200" baseline="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</p:titleStyle>
    <p:bodyStyle>
      <a:lvl1pPr marL="283464" indent="-283464" algn="l" defTabSz="914400" rtl="0" eaLnBrk="1" latinLnBrk="0" hangingPunct="1">
        <a:lnSpc>
          <a:spcPct val="112000"/>
        </a:lnSpc>
        <a:spcBef>
          <a:spcPts val="900"/>
        </a:spcBef>
        <a:buFont typeface="Arial" panose="020B0604020202020204" pitchFamily="34" charset="0"/>
        <a:buChar char="•"/>
        <a:defRPr sz="2000" kern="1200" baseline="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685800" indent="-283464" algn="l" defTabSz="914400" rtl="0" eaLnBrk="1" latinLnBrk="0" hangingPunct="1">
        <a:lnSpc>
          <a:spcPct val="112000"/>
        </a:lnSpc>
        <a:spcBef>
          <a:spcPts val="900"/>
        </a:spcBef>
        <a:buFont typeface="Corbel" panose="020B0503020204020204" pitchFamily="34" charset="0"/>
        <a:buChar char="–"/>
        <a:defRPr sz="1800" kern="1200" baseline="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1143000" indent="-283464" algn="l" defTabSz="914400" rtl="0" eaLnBrk="1" latinLnBrk="0" hangingPunct="1">
        <a:lnSpc>
          <a:spcPct val="112000"/>
        </a:lnSpc>
        <a:spcBef>
          <a:spcPts val="900"/>
        </a:spcBef>
        <a:buFont typeface="Arial" panose="020B0604020202020204" pitchFamily="34" charset="0"/>
        <a:buChar char="•"/>
        <a:defRPr sz="1600" kern="1200" baseline="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600200" indent="-283464" algn="l" defTabSz="914400" rtl="0" eaLnBrk="1" latinLnBrk="0" hangingPunct="1">
        <a:lnSpc>
          <a:spcPct val="112000"/>
        </a:lnSpc>
        <a:spcBef>
          <a:spcPts val="900"/>
        </a:spcBef>
        <a:buFont typeface="Corbel" panose="020B0503020204020204" pitchFamily="34" charset="0"/>
        <a:buChar char="–"/>
        <a:defRPr sz="1400" kern="1200" baseline="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2057400" indent="-283464" algn="l" defTabSz="914400" rtl="0" eaLnBrk="1" latinLnBrk="0" hangingPunct="1">
        <a:lnSpc>
          <a:spcPct val="112000"/>
        </a:lnSpc>
        <a:spcBef>
          <a:spcPts val="900"/>
        </a:spcBef>
        <a:buFont typeface="Arial" panose="020B0604020202020204" pitchFamily="34" charset="0"/>
        <a:buChar char="•"/>
        <a:defRPr sz="1400" i="1" kern="1200" baseline="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2514600" indent="-283464" algn="l" defTabSz="914400" rtl="0" eaLnBrk="1" latinLnBrk="0" hangingPunct="1">
        <a:lnSpc>
          <a:spcPct val="112000"/>
        </a:lnSpc>
        <a:spcBef>
          <a:spcPts val="1300"/>
        </a:spcBef>
        <a:buFont typeface="Corbel" panose="020B0503020204020204" pitchFamily="34" charset="0"/>
        <a:buChar char="–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2971800" indent="-283464" algn="l" defTabSz="914400" rtl="0" eaLnBrk="1" latinLnBrk="0" hangingPunct="1">
        <a:lnSpc>
          <a:spcPct val="112000"/>
        </a:lnSpc>
        <a:spcBef>
          <a:spcPts val="1300"/>
        </a:spcBef>
        <a:buFont typeface="Arial" panose="020B0604020202020204" pitchFamily="34" charset="0"/>
        <a:buChar char="•"/>
        <a:defRPr sz="1400" i="1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3429000" indent="-283464" algn="l" defTabSz="914400" rtl="0" eaLnBrk="1" latinLnBrk="0" hangingPunct="1">
        <a:lnSpc>
          <a:spcPct val="112000"/>
        </a:lnSpc>
        <a:spcBef>
          <a:spcPts val="1300"/>
        </a:spcBef>
        <a:buFont typeface="Corbel" panose="020B0503020204020204" pitchFamily="34" charset="0"/>
        <a:buChar char="–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3886200" indent="-283464" algn="l" defTabSz="914400" rtl="0" eaLnBrk="1" latinLnBrk="0" hangingPunct="1">
        <a:lnSpc>
          <a:spcPct val="112000"/>
        </a:lnSpc>
        <a:spcBef>
          <a:spcPts val="1300"/>
        </a:spcBef>
        <a:buFont typeface="Arial" panose="020B0604020202020204" pitchFamily="34" charset="0"/>
        <a:buChar char="•"/>
        <a:defRPr sz="1400" i="1" kern="1200" baseline="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2832">
          <p15:clr>
            <a:srgbClr val="F26B43"/>
          </p15:clr>
        </p15:guide>
        <p15:guide id="2" pos="480">
          <p15:clr>
            <a:srgbClr val="F26B43"/>
          </p15:clr>
        </p15:guide>
        <p15:guide id="3" orient="horz" pos="432">
          <p15:clr>
            <a:srgbClr val="F26B43"/>
          </p15:clr>
        </p15:guide>
        <p15:guide id="4" pos="7200">
          <p15:clr>
            <a:srgbClr val="F26B43"/>
          </p15:clr>
        </p15:guide>
        <p15:guide id="5" pos="32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ioffe.ru/astro/conduct/index.html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4281BC32-FF58-4898-A6B5-7B3D059BCEB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0D614406-135F-4875-9C87-53822CB19A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228599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0120" y="434101"/>
            <a:ext cx="10495280" cy="1232750"/>
          </a:xfrm>
        </p:spPr>
        <p:txBody>
          <a:bodyPr anchor="b">
            <a:normAutofit fontScale="90000"/>
          </a:bodyPr>
          <a:lstStyle/>
          <a:p>
            <a:r>
              <a:rPr lang="en-US" dirty="0">
                <a:solidFill>
                  <a:schemeClr val="bg1"/>
                </a:solidFill>
              </a:rPr>
              <a:t>What do we have </a:t>
            </a:r>
            <a:br>
              <a:rPr lang="en-US" dirty="0">
                <a:solidFill>
                  <a:schemeClr val="bg1"/>
                </a:solidFill>
              </a:rPr>
            </a:br>
            <a:r>
              <a:rPr lang="en-US" dirty="0">
                <a:solidFill>
                  <a:schemeClr val="bg1"/>
                </a:solidFill>
              </a:rPr>
              <a:t>How do we communicate what we have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C6C21149-7D17-44C2-AFB6-4D931DC55F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1676579"/>
            <a:ext cx="8129873" cy="6020"/>
          </a:xfrm>
          <a:prstGeom prst="line">
            <a:avLst/>
          </a:prstGeom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Freeform 6">
            <a:extLst>
              <a:ext uri="{FF2B5EF4-FFF2-40B4-BE49-F238E27FC236}">
                <a16:creationId xmlns:a16="http://schemas.microsoft.com/office/drawing/2014/main" id="{C2E5FCF0-567A-448C-A6E3-920BFC702C2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11784011" y="938535"/>
            <a:ext cx="407988" cy="819150"/>
          </a:xfrm>
          <a:custGeom>
            <a:avLst/>
            <a:gdLst/>
            <a:ahLst/>
            <a:cxnLst/>
            <a:rect l="0" t="0" r="r" b="b"/>
            <a:pathLst>
              <a:path w="1799" h="3612">
                <a:moveTo>
                  <a:pt x="1799" y="0"/>
                </a:moveTo>
                <a:lnTo>
                  <a:pt x="1799" y="3612"/>
                </a:lnTo>
                <a:lnTo>
                  <a:pt x="1686" y="3609"/>
                </a:lnTo>
                <a:lnTo>
                  <a:pt x="1574" y="3598"/>
                </a:lnTo>
                <a:lnTo>
                  <a:pt x="1464" y="3581"/>
                </a:lnTo>
                <a:lnTo>
                  <a:pt x="1357" y="3557"/>
                </a:lnTo>
                <a:lnTo>
                  <a:pt x="1251" y="3527"/>
                </a:lnTo>
                <a:lnTo>
                  <a:pt x="1150" y="3490"/>
                </a:lnTo>
                <a:lnTo>
                  <a:pt x="1050" y="3448"/>
                </a:lnTo>
                <a:lnTo>
                  <a:pt x="953" y="3401"/>
                </a:lnTo>
                <a:lnTo>
                  <a:pt x="860" y="3347"/>
                </a:lnTo>
                <a:lnTo>
                  <a:pt x="771" y="3289"/>
                </a:lnTo>
                <a:lnTo>
                  <a:pt x="686" y="3224"/>
                </a:lnTo>
                <a:lnTo>
                  <a:pt x="604" y="3156"/>
                </a:lnTo>
                <a:lnTo>
                  <a:pt x="527" y="3083"/>
                </a:lnTo>
                <a:lnTo>
                  <a:pt x="454" y="3005"/>
                </a:lnTo>
                <a:lnTo>
                  <a:pt x="386" y="2923"/>
                </a:lnTo>
                <a:lnTo>
                  <a:pt x="323" y="2838"/>
                </a:lnTo>
                <a:lnTo>
                  <a:pt x="265" y="2748"/>
                </a:lnTo>
                <a:lnTo>
                  <a:pt x="211" y="2655"/>
                </a:lnTo>
                <a:lnTo>
                  <a:pt x="163" y="2559"/>
                </a:lnTo>
                <a:lnTo>
                  <a:pt x="121" y="2459"/>
                </a:lnTo>
                <a:lnTo>
                  <a:pt x="85" y="2356"/>
                </a:lnTo>
                <a:lnTo>
                  <a:pt x="55" y="2251"/>
                </a:lnTo>
                <a:lnTo>
                  <a:pt x="32" y="2143"/>
                </a:lnTo>
                <a:lnTo>
                  <a:pt x="14" y="2033"/>
                </a:lnTo>
                <a:lnTo>
                  <a:pt x="4" y="1920"/>
                </a:lnTo>
                <a:lnTo>
                  <a:pt x="0" y="1806"/>
                </a:lnTo>
                <a:lnTo>
                  <a:pt x="4" y="1692"/>
                </a:lnTo>
                <a:lnTo>
                  <a:pt x="14" y="1580"/>
                </a:lnTo>
                <a:lnTo>
                  <a:pt x="32" y="1469"/>
                </a:lnTo>
                <a:lnTo>
                  <a:pt x="55" y="1362"/>
                </a:lnTo>
                <a:lnTo>
                  <a:pt x="85" y="1256"/>
                </a:lnTo>
                <a:lnTo>
                  <a:pt x="121" y="1154"/>
                </a:lnTo>
                <a:lnTo>
                  <a:pt x="163" y="1054"/>
                </a:lnTo>
                <a:lnTo>
                  <a:pt x="211" y="958"/>
                </a:lnTo>
                <a:lnTo>
                  <a:pt x="265" y="864"/>
                </a:lnTo>
                <a:lnTo>
                  <a:pt x="323" y="774"/>
                </a:lnTo>
                <a:lnTo>
                  <a:pt x="386" y="689"/>
                </a:lnTo>
                <a:lnTo>
                  <a:pt x="454" y="607"/>
                </a:lnTo>
                <a:lnTo>
                  <a:pt x="527" y="529"/>
                </a:lnTo>
                <a:lnTo>
                  <a:pt x="604" y="456"/>
                </a:lnTo>
                <a:lnTo>
                  <a:pt x="686" y="388"/>
                </a:lnTo>
                <a:lnTo>
                  <a:pt x="771" y="325"/>
                </a:lnTo>
                <a:lnTo>
                  <a:pt x="860" y="266"/>
                </a:lnTo>
                <a:lnTo>
                  <a:pt x="953" y="212"/>
                </a:lnTo>
                <a:lnTo>
                  <a:pt x="1050" y="164"/>
                </a:lnTo>
                <a:lnTo>
                  <a:pt x="1150" y="122"/>
                </a:lnTo>
                <a:lnTo>
                  <a:pt x="1251" y="85"/>
                </a:lnTo>
                <a:lnTo>
                  <a:pt x="1357" y="55"/>
                </a:lnTo>
                <a:lnTo>
                  <a:pt x="1464" y="32"/>
                </a:lnTo>
                <a:lnTo>
                  <a:pt x="1574" y="14"/>
                </a:lnTo>
                <a:lnTo>
                  <a:pt x="1686" y="5"/>
                </a:lnTo>
                <a:lnTo>
                  <a:pt x="179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3" name="Content Placeholder 2"/>
          <p:cNvSpPr>
            <a:spLocks noGrp="1"/>
          </p:cNvSpPr>
          <p:nvPr>
            <p:ph type="body" idx="1"/>
          </p:nvPr>
        </p:nvSpPr>
        <p:spPr>
          <a:xfrm>
            <a:off x="483326" y="2720100"/>
            <a:ext cx="11300685" cy="3703799"/>
          </a:xfrm>
        </p:spPr>
        <p:txBody>
          <a:bodyPr>
            <a:normAutofit/>
          </a:bodyPr>
          <a:lstStyle/>
          <a:p>
            <a:r>
              <a:rPr lang="en-US" dirty="0"/>
              <a:t>Usual zero-temperature constraints are provided with </a:t>
            </a:r>
            <a:r>
              <a:rPr lang="en-US" dirty="0" err="1"/>
              <a:t>EoS’s</a:t>
            </a:r>
            <a:r>
              <a:rPr lang="en-US" dirty="0"/>
              <a:t>. Do we need more of those?</a:t>
            </a:r>
            <a:br>
              <a:rPr lang="en-US" dirty="0"/>
            </a:br>
            <a:r>
              <a:rPr lang="en-US" dirty="0"/>
              <a:t>Usually, no finite-temperature constraints are provided with </a:t>
            </a:r>
            <a:r>
              <a:rPr lang="en-US" dirty="0" err="1"/>
              <a:t>EoS’s</a:t>
            </a:r>
            <a:r>
              <a:rPr lang="en-US" dirty="0"/>
              <a:t>. Add L-G critical point, …?</a:t>
            </a:r>
            <a:br>
              <a:rPr lang="en-US" dirty="0"/>
            </a:br>
            <a:r>
              <a:rPr lang="en-US" dirty="0"/>
              <a:t>Should EoS providers volunteer to document more constraints or be asked to do so? How often?</a:t>
            </a:r>
            <a:r>
              <a:rPr lang="en-US" sz="1000" dirty="0">
                <a:solidFill>
                  <a:schemeClr val="bg1"/>
                </a:solidFill>
              </a:rPr>
              <a:t>.</a:t>
            </a:r>
          </a:p>
          <a:p>
            <a:r>
              <a:rPr lang="en-US"/>
              <a:t>Include “what </a:t>
            </a:r>
            <a:r>
              <a:rPr lang="en-US" dirty="0"/>
              <a:t>has been done </a:t>
            </a:r>
            <a:r>
              <a:rPr lang="en-US"/>
              <a:t>with model” </a:t>
            </a:r>
            <a:r>
              <a:rPr lang="en-US" dirty="0"/>
              <a:t>in documentation?</a:t>
            </a:r>
            <a:endParaRPr lang="en-US" sz="1000" dirty="0"/>
          </a:p>
          <a:p>
            <a:r>
              <a:rPr lang="en-US" dirty="0"/>
              <a:t>Current 3</a:t>
            </a:r>
            <a:r>
              <a:rPr lang="en-US" baseline="30000" dirty="0"/>
              <a:t>rd</a:t>
            </a:r>
            <a:r>
              <a:rPr lang="en-US" dirty="0"/>
              <a:t> dimension is Y</a:t>
            </a:r>
            <a:r>
              <a:rPr lang="en-US" baseline="-25000" dirty="0"/>
              <a:t>Q</a:t>
            </a:r>
            <a:r>
              <a:rPr lang="en-US" dirty="0"/>
              <a:t>. What about Y</a:t>
            </a:r>
            <a:r>
              <a:rPr lang="en-US" baseline="-25000" dirty="0"/>
              <a:t>I </a:t>
            </a:r>
            <a:r>
              <a:rPr lang="en-US" dirty="0"/>
              <a:t>, Y</a:t>
            </a:r>
            <a:r>
              <a:rPr lang="en-US" baseline="-25000" dirty="0"/>
              <a:t>S </a:t>
            </a:r>
            <a:r>
              <a:rPr lang="en-US" dirty="0"/>
              <a:t>, … (which are useful for heavy-ion/lattice)?</a:t>
            </a:r>
          </a:p>
          <a:p>
            <a:r>
              <a:rPr lang="en-US" dirty="0"/>
              <a:t>What about magnetic fields? Also at finite temperature?</a:t>
            </a:r>
            <a:endParaRPr lang="en-US" sz="1000" dirty="0">
              <a:solidFill>
                <a:schemeClr val="bg1"/>
              </a:solidFill>
            </a:endParaRPr>
          </a:p>
          <a:p>
            <a:r>
              <a:rPr lang="en-US" dirty="0"/>
              <a:t>Remove 1/</a:t>
            </a:r>
            <a:r>
              <a:rPr lang="en-US" dirty="0" err="1"/>
              <a:t>n_B</a:t>
            </a:r>
            <a:r>
              <a:rPr lang="en-US" dirty="0"/>
              <a:t> from tables? replace .</a:t>
            </a:r>
            <a:r>
              <a:rPr lang="en-US" dirty="0" err="1"/>
              <a:t>nb</a:t>
            </a:r>
            <a:r>
              <a:rPr lang="en-US" dirty="0"/>
              <a:t> files?</a:t>
            </a: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10AF94DF-B40F-1A45-9F91-DBEEA2274F0E}"/>
              </a:ext>
            </a:extLst>
          </p:cNvPr>
          <p:cNvCxnSpPr/>
          <p:nvPr/>
        </p:nvCxnSpPr>
        <p:spPr>
          <a:xfrm>
            <a:off x="6946900" y="317500"/>
            <a:ext cx="4686300" cy="621035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F81E2341-A01C-B14E-9D78-FD9BC59BC3D8}"/>
              </a:ext>
            </a:extLst>
          </p:cNvPr>
          <p:cNvCxnSpPr>
            <a:cxnSpLocks/>
          </p:cNvCxnSpPr>
          <p:nvPr/>
        </p:nvCxnSpPr>
        <p:spPr>
          <a:xfrm flipV="1">
            <a:off x="6946899" y="469900"/>
            <a:ext cx="4659312" cy="468635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224779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4ED2B2E8-C27F-457B-8F34-D708595323B7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0640" y="1302198"/>
            <a:ext cx="3617634" cy="3409762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DF0B9844-CE3B-4FAE-B1CF-E61B9445E6C0}"/>
              </a:ext>
            </a:extLst>
          </p:cNvPr>
          <p:cNvSpPr txBox="1"/>
          <p:nvPr/>
        </p:nvSpPr>
        <p:spPr>
          <a:xfrm>
            <a:off x="1607948" y="888081"/>
            <a:ext cx="2023019" cy="276999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l"/>
            <a:r>
              <a:rPr lang="en-US" sz="1200" b="0" dirty="0">
                <a:latin typeface="+mn-lt"/>
              </a:rPr>
              <a:t>figure by Andreas Schmitt</a:t>
            </a:r>
          </a:p>
        </p:txBody>
      </p:sp>
      <p:sp>
        <p:nvSpPr>
          <p:cNvPr id="6" name="Заголовок 1">
            <a:extLst>
              <a:ext uri="{FF2B5EF4-FFF2-40B4-BE49-F238E27FC236}">
                <a16:creationId xmlns:a16="http://schemas.microsoft.com/office/drawing/2014/main" id="{B5DCDEE3-3773-4A25-86D4-FF6774783CC3}"/>
              </a:ext>
            </a:extLst>
          </p:cNvPr>
          <p:cNvSpPr txBox="1">
            <a:spLocks/>
          </p:cNvSpPr>
          <p:nvPr/>
        </p:nvSpPr>
        <p:spPr>
          <a:xfrm>
            <a:off x="1981200" y="259476"/>
            <a:ext cx="8229600" cy="508918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550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transport properties: what do we have?</a:t>
            </a:r>
            <a:endParaRPr lang="ru-RU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1D8FAA0-454D-46E1-8818-218F1F5D501C}"/>
              </a:ext>
            </a:extLst>
          </p:cNvPr>
          <p:cNvSpPr txBox="1"/>
          <p:nvPr/>
        </p:nvSpPr>
        <p:spPr>
          <a:xfrm>
            <a:off x="6134209" y="1916689"/>
            <a:ext cx="5391705" cy="1323439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Subroutines available for practical use (e.g., crustal conductivities code by A.Y. </a:t>
            </a:r>
            <a:r>
              <a:rPr lang="en-US" sz="1600" dirty="0" err="1"/>
              <a:t>Potekhin</a:t>
            </a:r>
            <a:r>
              <a:rPr lang="en-US" sz="1600" dirty="0"/>
              <a:t> </a:t>
            </a:r>
            <a:r>
              <a:rPr lang="en-US" sz="1600" dirty="0">
                <a:hlinkClick r:id="rId3"/>
              </a:rPr>
              <a:t>http://www.ioffe.ru/astro/conduct/index.html</a:t>
            </a:r>
            <a:r>
              <a:rPr lang="en-US" sz="1600" dirty="0"/>
              <a:t>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Practical expressions (e.g., Harutyunyan &amp; </a:t>
            </a:r>
            <a:r>
              <a:rPr lang="en-US" sz="1600" dirty="0" err="1"/>
              <a:t>Sedrakian</a:t>
            </a:r>
            <a:r>
              <a:rPr lang="en-US" sz="1600" dirty="0"/>
              <a:t> 2016, </a:t>
            </a:r>
            <a:r>
              <a:rPr lang="en-US" sz="1600" dirty="0" err="1"/>
              <a:t>eqs</a:t>
            </a:r>
            <a:r>
              <a:rPr lang="en-US" sz="1600" dirty="0"/>
              <a:t>. (57)-(63))</a:t>
            </a:r>
            <a:endParaRPr lang="ru-RU" sz="1600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305F21A-34F9-4459-BFE8-8357E456914A}"/>
              </a:ext>
            </a:extLst>
          </p:cNvPr>
          <p:cNvSpPr txBox="1"/>
          <p:nvPr/>
        </p:nvSpPr>
        <p:spPr>
          <a:xfrm>
            <a:off x="451862" y="4860973"/>
            <a:ext cx="4519633" cy="92333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buSzPct val="45000"/>
            </a:pPr>
            <a:r>
              <a:rPr lang="en-US" dirty="0">
                <a:solidFill>
                  <a:srgbClr val="262626"/>
                </a:solidFill>
                <a:latin typeface="Corbel"/>
                <a:ea typeface="Droid Sans Fallback"/>
              </a:rPr>
              <a:t>Q1: Which transport phenomena have been included in numerical simulations so far? Resistivity, thermal conduction, viscosities?</a:t>
            </a:r>
            <a:endParaRPr lang="ru-RU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423C6C6B-3D7F-434F-B0F9-3BC7A174AFCA}"/>
              </a:ext>
            </a:extLst>
          </p:cNvPr>
          <p:cNvSpPr txBox="1"/>
          <p:nvPr/>
        </p:nvSpPr>
        <p:spPr>
          <a:xfrm>
            <a:off x="5431394" y="3648650"/>
            <a:ext cx="6613864" cy="25853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SzPct val="45000"/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1"/>
                </a:solidFill>
                <a:latin typeface="Corbel"/>
              </a:rPr>
              <a:t>Transport in cold neutron star matter (non-superfluid, superfluid)</a:t>
            </a:r>
            <a:endParaRPr lang="en-US" dirty="0">
              <a:solidFill>
                <a:schemeClr val="accent1"/>
              </a:solidFill>
            </a:endParaRPr>
          </a:p>
          <a:p>
            <a:pPr marL="285750" indent="-285750">
              <a:buSzPct val="45000"/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2"/>
                </a:solidFill>
                <a:latin typeface="Corbel"/>
              </a:rPr>
              <a:t>Transport in hot neutron star matter (temperatures higher than 10 MeV)</a:t>
            </a:r>
            <a:endParaRPr lang="en-US" dirty="0">
              <a:solidFill>
                <a:schemeClr val="accent2"/>
              </a:solidFill>
            </a:endParaRPr>
          </a:p>
          <a:p>
            <a:pPr marL="285750" indent="-285750">
              <a:buSzPct val="45000"/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1"/>
                </a:solidFill>
                <a:latin typeface="Corbel"/>
              </a:rPr>
              <a:t>Implementation of various phases of matter (nuclear, </a:t>
            </a:r>
            <a:r>
              <a:rPr lang="en-US" dirty="0" err="1">
                <a:solidFill>
                  <a:schemeClr val="accent1"/>
                </a:solidFill>
                <a:latin typeface="Corbel"/>
              </a:rPr>
              <a:t>hypernuclear</a:t>
            </a:r>
            <a:r>
              <a:rPr lang="en-US" dirty="0">
                <a:solidFill>
                  <a:schemeClr val="accent1"/>
                </a:solidFill>
                <a:latin typeface="Corbel"/>
              </a:rPr>
              <a:t>, quark matter, crust + core transition)</a:t>
            </a:r>
            <a:endParaRPr lang="en-US" dirty="0">
              <a:solidFill>
                <a:schemeClr val="accent1"/>
              </a:solidFill>
            </a:endParaRPr>
          </a:p>
          <a:p>
            <a:pPr marL="285750" indent="-285750">
              <a:buSzPct val="45000"/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2"/>
                </a:solidFill>
                <a:latin typeface="Corbel"/>
                <a:ea typeface="Droid Sans Fallback"/>
              </a:rPr>
              <a:t>Anisotropic transport in strong magnetic fields (Hall effect, thermomagnetic and </a:t>
            </a:r>
            <a:r>
              <a:rPr lang="en-US" dirty="0" err="1">
                <a:solidFill>
                  <a:schemeClr val="accent2"/>
                </a:solidFill>
                <a:latin typeface="Corbel"/>
                <a:ea typeface="Droid Sans Fallback"/>
              </a:rPr>
              <a:t>viscomagnetic</a:t>
            </a:r>
            <a:r>
              <a:rPr lang="en-US" dirty="0">
                <a:solidFill>
                  <a:schemeClr val="accent2"/>
                </a:solidFill>
                <a:latin typeface="Corbel"/>
                <a:ea typeface="Droid Sans Fallback"/>
              </a:rPr>
              <a:t> effects, </a:t>
            </a:r>
            <a:r>
              <a:rPr lang="en-US" dirty="0" err="1">
                <a:solidFill>
                  <a:schemeClr val="accent2"/>
                </a:solidFill>
                <a:latin typeface="Corbel"/>
                <a:ea typeface="Droid Sans Fallback"/>
              </a:rPr>
              <a:t>etc</a:t>
            </a:r>
            <a:r>
              <a:rPr lang="en-US" dirty="0">
                <a:solidFill>
                  <a:schemeClr val="accent2"/>
                </a:solidFill>
                <a:latin typeface="Corbel"/>
                <a:ea typeface="Droid Sans Fallback"/>
              </a:rPr>
              <a:t>) – how relevant are these effects to be included in future simulations and what data is available on this?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FCDF572-52B1-4898-B9B6-2638154753D1}"/>
              </a:ext>
            </a:extLst>
          </p:cNvPr>
          <p:cNvSpPr txBox="1"/>
          <p:nvPr/>
        </p:nvSpPr>
        <p:spPr>
          <a:xfrm>
            <a:off x="810640" y="5832816"/>
            <a:ext cx="4139213" cy="584775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buSzPct val="45000"/>
            </a:pPr>
            <a:r>
              <a:rPr lang="en-US" sz="1600" dirty="0">
                <a:solidFill>
                  <a:srgbClr val="262626"/>
                </a:solidFill>
                <a:latin typeface="Corbel"/>
                <a:ea typeface="Droid Sans Fallback"/>
              </a:rPr>
              <a:t>Simulations  of BNS mergers commonly use constant values for transport coefficients.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02445DF5-B94F-4FE3-BC05-8701AEB9773C}"/>
              </a:ext>
            </a:extLst>
          </p:cNvPr>
          <p:cNvSpPr txBox="1"/>
          <p:nvPr/>
        </p:nvSpPr>
        <p:spPr>
          <a:xfrm>
            <a:off x="5431394" y="993359"/>
            <a:ext cx="6094520" cy="92333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dirty="0">
                <a:solidFill>
                  <a:srgbClr val="262626"/>
                </a:solidFill>
                <a:latin typeface="Corbel"/>
              </a:rPr>
              <a:t>Q2:  Which transport coefficients can be provided for simulations? How are they represented (tabular data, analytic functions)?  </a:t>
            </a:r>
          </a:p>
        </p:txBody>
      </p:sp>
    </p:spTree>
    <p:extLst>
      <p:ext uri="{BB962C8B-B14F-4D97-AF65-F5344CB8AC3E}">
        <p14:creationId xmlns:p14="http://schemas.microsoft.com/office/powerpoint/2010/main" val="42610292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6DC09178-BF19-471B-9C4F-A98CF6AA0BFB}"/>
              </a:ext>
            </a:extLst>
          </p:cNvPr>
          <p:cNvSpPr txBox="1"/>
          <p:nvPr/>
        </p:nvSpPr>
        <p:spPr>
          <a:xfrm>
            <a:off x="5953151" y="3179471"/>
            <a:ext cx="6056311" cy="341632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Consistent EOS-transport calculations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Does the </a:t>
            </a:r>
            <a:r>
              <a:rPr lang="en-US" dirty="0" err="1"/>
              <a:t>CompOSE</a:t>
            </a:r>
            <a:r>
              <a:rPr lang="en-US" dirty="0"/>
              <a:t> data provide all necessary thermodynamic quantities for each </a:t>
            </a:r>
            <a:r>
              <a:rPr lang="en-US" dirty="0" err="1"/>
              <a:t>EoS</a:t>
            </a:r>
            <a:r>
              <a:rPr lang="en-US" dirty="0"/>
              <a:t> model required to compute the transport coefficients (e.g., particle fractions, chemical potentials, entropy density vs baryon density and/or temperature)? What about effective masses, Landau parameters?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Simultaneous calculations on the same microscopical basis (ideal future…). To which extent is this really required (sensitivity to the uncertainties)?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09187F3-3D8F-4830-B0B2-E7C56D1C2343}"/>
              </a:ext>
            </a:extLst>
          </p:cNvPr>
          <p:cNvSpPr txBox="1"/>
          <p:nvPr/>
        </p:nvSpPr>
        <p:spPr>
          <a:xfrm>
            <a:off x="441916" y="1993643"/>
            <a:ext cx="4862004" cy="2062103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z="1600" dirty="0">
                <a:solidFill>
                  <a:schemeClr val="tx1"/>
                </a:solidFill>
              </a:rPr>
              <a:t>Possible resolution(?)</a:t>
            </a:r>
          </a:p>
          <a:p>
            <a:r>
              <a:rPr lang="en-US" sz="1600" dirty="0"/>
              <a:t>Introduce </a:t>
            </a:r>
            <a:r>
              <a:rPr lang="en-US" sz="1600" dirty="0">
                <a:solidFill>
                  <a:srgbClr val="FF0000"/>
                </a:solidFill>
              </a:rPr>
              <a:t>transport section </a:t>
            </a:r>
            <a:r>
              <a:rPr lang="en-US" sz="1600" dirty="0"/>
              <a:t>of </a:t>
            </a:r>
            <a:r>
              <a:rPr lang="en-US" sz="1600" dirty="0" err="1"/>
              <a:t>CompOSE</a:t>
            </a:r>
            <a:r>
              <a:rPr lang="en-US" sz="1600" dirty="0"/>
              <a:t> website?</a:t>
            </a:r>
          </a:p>
          <a:p>
            <a:endParaRPr lang="en-US" sz="1600" dirty="0"/>
          </a:p>
          <a:p>
            <a:r>
              <a:rPr lang="en-US" sz="1600" dirty="0"/>
              <a:t>Placeholder for collections of subroutines/references to relevant subroutines.</a:t>
            </a:r>
          </a:p>
          <a:p>
            <a:endParaRPr lang="en-US" sz="1600" dirty="0"/>
          </a:p>
          <a:p>
            <a:r>
              <a:rPr lang="en-US" sz="1600" dirty="0"/>
              <a:t>Should help modelling practitioners to get the quantities of choice without digging through the literature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31A3F51-9720-4E67-9AD5-D9EEE62D1D71}"/>
              </a:ext>
            </a:extLst>
          </p:cNvPr>
          <p:cNvSpPr txBox="1"/>
          <p:nvPr/>
        </p:nvSpPr>
        <p:spPr>
          <a:xfrm>
            <a:off x="215241" y="915837"/>
            <a:ext cx="5088679" cy="92333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dirty="0"/>
              <a:t>What we have: Various calculations on different levels of sophistication spread over the literature. Not easy to track. How to communicate the result?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DE305C4B-3293-4487-8D1C-7163587BBB6E}"/>
                  </a:ext>
                </a:extLst>
              </p:cNvPr>
              <p:cNvSpPr txBox="1"/>
              <p:nvPr/>
            </p:nvSpPr>
            <p:spPr>
              <a:xfrm>
                <a:off x="5953152" y="915837"/>
                <a:ext cx="6056311" cy="2031325"/>
              </a:xfrm>
              <a:prstGeom prst="rect">
                <a:avLst/>
              </a:prstGeom>
            </p:spPr>
            <p:style>
              <a:lnRef idx="1">
                <a:schemeClr val="accent6"/>
              </a:lnRef>
              <a:fillRef idx="2">
                <a:schemeClr val="accent6"/>
              </a:fillRef>
              <a:effectRef idx="1">
                <a:schemeClr val="accent6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:r>
                  <a:rPr lang="en-US" dirty="0"/>
                  <a:t>Transport quantity of interest</a:t>
                </a:r>
              </a:p>
              <a:p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𝑄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𝑓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𝐸𝑂𝑆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−</m:t>
                    </m:r>
                    <m:r>
                      <m:rPr>
                        <m:nor/>
                      </m:rPr>
                      <a:rPr lang="en-US" b="0" i="0" smtClean="0">
                        <a:latin typeface="Cambria Math" panose="02040503050406030204" pitchFamily="18" charset="0"/>
                      </a:rPr>
                      <m:t>macro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,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𝐸𝑂𝑆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−</m:t>
                    </m:r>
                    <m:r>
                      <m:rPr>
                        <m:nor/>
                      </m:rPr>
                      <a:rPr lang="en-US" b="0" i="0" smtClean="0">
                        <a:latin typeface="Cambria Math" panose="02040503050406030204" pitchFamily="18" charset="0"/>
                      </a:rPr>
                      <m:t>micro</m:t>
                    </m:r>
                  </m:oMath>
                </a14:m>
                <a:r>
                  <a:rPr lang="en-US" dirty="0"/>
                  <a:t>, model)</a:t>
                </a:r>
              </a:p>
              <a:p>
                <a:endParaRPr lang="en-US" dirty="0"/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en-US" sz="1800" dirty="0"/>
                  <a:t>“Universal” (weak dependence on EOS – micro, e.g. on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18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1800" b="0" i="1" smtClean="0">
                            <a:latin typeface="Cambria Math" panose="02040503050406030204" pitchFamily="18" charset="0"/>
                          </a:rPr>
                          <m:t>𝑚</m:t>
                        </m:r>
                      </m:e>
                      <m:sup>
                        <m:r>
                          <a:rPr lang="en-US" sz="1800" b="0" i="1" smtClean="0">
                            <a:latin typeface="Cambria Math" panose="02040503050406030204" pitchFamily="18" charset="0"/>
                          </a:rPr>
                          <m:t>∗</m:t>
                        </m:r>
                      </m:sup>
                    </m:sSup>
                    <m:r>
                      <a:rPr lang="en-US" sz="1800" b="0" i="1" smtClean="0">
                        <a:latin typeface="Cambria Math" panose="02040503050406030204" pitchFamily="18" charset="0"/>
                      </a:rPr>
                      <m:t> )</m:t>
                    </m:r>
                  </m:oMath>
                </a14:m>
                <a:endParaRPr lang="en-US" sz="1800" b="0" dirty="0"/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en-US" sz="1800" dirty="0"/>
                  <a:t>non – universal: affected by the underlying microscopic properties of the EOS. Ideally – to be calculated together with EOS</a:t>
                </a:r>
                <a:endParaRPr lang="ru-RU" dirty="0"/>
              </a:p>
            </p:txBody>
          </p:sp>
        </mc:Choice>
        <mc:Fallback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DE305C4B-3293-4487-8D1C-7163587BBB6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53152" y="915837"/>
                <a:ext cx="6056311" cy="2031325"/>
              </a:xfrm>
              <a:prstGeom prst="rect">
                <a:avLst/>
              </a:prstGeom>
              <a:blipFill>
                <a:blip r:embed="rId2"/>
                <a:stretch>
                  <a:fillRect l="-905" t="-1497" b="-359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Заголовок 1">
            <a:extLst>
              <a:ext uri="{FF2B5EF4-FFF2-40B4-BE49-F238E27FC236}">
                <a16:creationId xmlns:a16="http://schemas.microsoft.com/office/drawing/2014/main" id="{9A19E9D2-AF7F-4DFA-9961-B6BE6CBC63DA}"/>
              </a:ext>
            </a:extLst>
          </p:cNvPr>
          <p:cNvSpPr txBox="1">
            <a:spLocks/>
          </p:cNvSpPr>
          <p:nvPr/>
        </p:nvSpPr>
        <p:spPr>
          <a:xfrm>
            <a:off x="1981200" y="119558"/>
            <a:ext cx="8229600" cy="508918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400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transport properties: how do we communicate what we have?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0314954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Headlines">
  <a:themeElements>
    <a:clrScheme name="Headlines">
      <a:dk1>
        <a:sysClr val="windowText" lastClr="000000"/>
      </a:dk1>
      <a:lt1>
        <a:sysClr val="window" lastClr="FFFFFF"/>
      </a:lt1>
      <a:dk2>
        <a:srgbClr val="1D1A1D"/>
      </a:dk2>
      <a:lt2>
        <a:srgbClr val="F5F5F5"/>
      </a:lt2>
      <a:accent1>
        <a:srgbClr val="439EB7"/>
      </a:accent1>
      <a:accent2>
        <a:srgbClr val="E28B55"/>
      </a:accent2>
      <a:accent3>
        <a:srgbClr val="DCB64D"/>
      </a:accent3>
      <a:accent4>
        <a:srgbClr val="4CA198"/>
      </a:accent4>
      <a:accent5>
        <a:srgbClr val="835B82"/>
      </a:accent5>
      <a:accent6>
        <a:srgbClr val="645135"/>
      </a:accent6>
      <a:hlink>
        <a:srgbClr val="439EB7"/>
      </a:hlink>
      <a:folHlink>
        <a:srgbClr val="835B82"/>
      </a:folHlink>
    </a:clrScheme>
    <a:fontScheme name="Headlines">
      <a:majorFont>
        <a:latin typeface="Century Schoolbook" panose="020406040505050203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メイリオ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Headlines">
      <a:fillStyleLst>
        <a:solidFill>
          <a:schemeClr val="phClr"/>
        </a:solidFill>
        <a:solidFill>
          <a:schemeClr val="phClr">
            <a:tint val="67000"/>
            <a:satMod val="105000"/>
          </a:schemeClr>
        </a:solidFill>
        <a:gradFill rotWithShape="1">
          <a:gsLst>
            <a:gs pos="0">
              <a:schemeClr val="phClr">
                <a:tint val="100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0000"/>
                <a:satMod val="120000"/>
                <a:lumMod val="99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innerShdw blurRad="88900" dist="25400" dir="10800000">
              <a:srgbClr val="000000">
                <a:alpha val="25000"/>
              </a:srgbClr>
            </a:innerShdw>
            <a:outerShdw blurRad="25400" dist="25400" dir="5400000" rotWithShape="0">
              <a:srgbClr val="FFFFFF">
                <a:alpha val="10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Headlines" id="{3841520A-25F2-4EB8-BE4C-611DB5ABEED9}" vid="{ECD25A4C-D97E-4C12-84B1-63580BFFAEEB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131</TotalTime>
  <Words>530</Words>
  <Application>Microsoft Office PowerPoint</Application>
  <PresentationFormat>Широкоэкранный</PresentationFormat>
  <Paragraphs>36</Paragraphs>
  <Slides>3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2</vt:i4>
      </vt:variant>
      <vt:variant>
        <vt:lpstr>Заголовки слайдов</vt:lpstr>
      </vt:variant>
      <vt:variant>
        <vt:i4>3</vt:i4>
      </vt:variant>
    </vt:vector>
  </HeadingPairs>
  <TitlesOfParts>
    <vt:vector size="11" baseType="lpstr">
      <vt:lpstr>Arial</vt:lpstr>
      <vt:lpstr>Calibri</vt:lpstr>
      <vt:lpstr>Calibri Light</vt:lpstr>
      <vt:lpstr>Cambria Math</vt:lpstr>
      <vt:lpstr>Century Schoolbook</vt:lpstr>
      <vt:lpstr>Corbel</vt:lpstr>
      <vt:lpstr>Тема Office</vt:lpstr>
      <vt:lpstr>Headlines</vt:lpstr>
      <vt:lpstr>What do we have  How do we communicate what we have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peter Shternin</dc:creator>
  <cp:lastModifiedBy>peter Shternin</cp:lastModifiedBy>
  <cp:revision>7</cp:revision>
  <dcterms:created xsi:type="dcterms:W3CDTF">2021-02-25T04:59:20Z</dcterms:created>
  <dcterms:modified xsi:type="dcterms:W3CDTF">2021-02-25T07:25:15Z</dcterms:modified>
</cp:coreProperties>
</file>