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6858000" cx="12192000"/>
  <p:notesSz cx="6858000" cy="9144000"/>
  <p:embeddedFontLst>
    <p:embeddedFont>
      <p:font typeface="Libre Baskerville"/>
      <p:regular r:id="rId8"/>
      <p:bold r:id="rId9"/>
      <p: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1" roundtripDataSignature="AMtx7mhh/bbp7jdGQAguAYV8WlV+s8Nl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B12FA78-53BA-46C3-95C8-78DF820C7CA7}">
  <a:tblStyle styleId="{5B12FA78-53BA-46C3-95C8-78DF820C7CA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fill>
          <a:solidFill>
            <a:srgbClr val="D0DEEF"/>
          </a:solidFill>
        </a:fill>
      </a:tcStyle>
    </a:band1H>
    <a:band2H>
      <a:tcTxStyle/>
    </a:band2H>
    <a:band1V>
      <a:tcTxStyle/>
      <a:tcStyle>
        <a:fill>
          <a:solidFill>
            <a:srgbClr val="D0DEEF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5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5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5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5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font" Target="fonts/LibreBaskerville-italic.fntdata"/><Relationship Id="rId9" Type="http://schemas.openxmlformats.org/officeDocument/2006/relationships/font" Target="fonts/LibreBaskervill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LibreBaskervill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5" name="Google Shape;25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title"/>
          </p:nvPr>
        </p:nvSpPr>
        <p:spPr>
          <a:xfrm>
            <a:off x="107950" y="2414595"/>
            <a:ext cx="3828282" cy="13393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4291"/>
              <a:buFont typeface="Libre Baskerville"/>
              <a:buNone/>
            </a:pPr>
            <a:r>
              <a:rPr lang="en-IT" sz="2588">
                <a:solidFill>
                  <a:srgbClr val="FF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Round-table discussion: What We Need</a:t>
            </a:r>
            <a:br>
              <a:rPr lang="en-IT" sz="3200">
                <a:solidFill>
                  <a:srgbClr val="FF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</a:br>
            <a:r>
              <a:rPr lang="en-IT" sz="2000">
                <a:solidFill>
                  <a:srgbClr val="FF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 </a:t>
            </a:r>
            <a:r>
              <a:rPr lang="en-IT" sz="2000">
                <a:latin typeface="Libre Baskerville"/>
                <a:ea typeface="Libre Baskerville"/>
                <a:cs typeface="Libre Baskerville"/>
                <a:sym typeface="Libre Baskerville"/>
              </a:rPr>
              <a:t>(moderators D. Blaschke, F. Burgio and L. Rezzolla)</a:t>
            </a:r>
            <a:endParaRPr/>
          </a:p>
        </p:txBody>
      </p:sp>
      <p:sp>
        <p:nvSpPr>
          <p:cNvPr id="85" name="Google Shape;85;p1"/>
          <p:cNvSpPr/>
          <p:nvPr/>
        </p:nvSpPr>
        <p:spPr>
          <a:xfrm>
            <a:off x="966116" y="1857066"/>
            <a:ext cx="9581706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IT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PHAROS WG1+WG2 Workshop: neutron star equations of state and transport properties, 24-26 February,  2021</a:t>
            </a:r>
            <a:endParaRPr sz="16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ompOSE2021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950" y="28745"/>
            <a:ext cx="11976100" cy="18796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 txBox="1"/>
          <p:nvPr/>
        </p:nvSpPr>
        <p:spPr>
          <a:xfrm>
            <a:off x="584644" y="4410059"/>
            <a:ext cx="2080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IT" sz="2000">
                <a:solidFill>
                  <a:srgbClr val="FF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Morning talks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8" name="Google Shape;88;p1"/>
          <p:cNvGraphicFramePr/>
          <p:nvPr/>
        </p:nvGraphicFramePr>
        <p:xfrm>
          <a:off x="3936232" y="257457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{5B12FA78-53BA-46C3-95C8-78DF820C7CA7}</a:tableStyleId>
              </a:tblPr>
              <a:tblGrid>
                <a:gridCol w="2711750"/>
                <a:gridCol w="2697475"/>
                <a:gridCol w="27093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T" sz="1800" u="none" cap="none" strike="noStrike"/>
                        <a:t>CompOSE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T" sz="1800" u="none" cap="none" strike="noStrike"/>
                        <a:t> (S. Typel)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T" sz="1800" u="none" cap="none" strike="noStrike"/>
                        <a:t>Magnetic field in BNS merger simulations 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T" sz="1800" u="none" cap="none" strike="noStrike"/>
                        <a:t>(I. Hawke)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T" sz="1800" u="none" cap="none" strike="noStrike"/>
                        <a:t>Superfluidity in NS modelling 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T" sz="1800" u="none" cap="none" strike="noStrike"/>
                        <a:t>(A. Rios)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T" sz="1600" u="none" cap="none" strike="noStrike">
                          <a:latin typeface="Libre Baskerville"/>
                          <a:ea typeface="Libre Baskerville"/>
                          <a:cs typeface="Libre Baskerville"/>
                          <a:sym typeface="Libre Baskerville"/>
                        </a:rPr>
                        <a:t>Q1: How to improve the existing tools (routines, tabulation, change of variables, etc.) ?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T" sz="1600">
                          <a:latin typeface="Libre Baskerville"/>
                          <a:ea typeface="Libre Baskerville"/>
                          <a:cs typeface="Libre Baskerville"/>
                          <a:sym typeface="Libre Baskerville"/>
                        </a:rPr>
                        <a:t>Q1: a possible implementation of routines including the magnetic field ?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T" sz="1600">
                          <a:latin typeface="Libre Baskerville"/>
                          <a:ea typeface="Libre Baskerville"/>
                          <a:cs typeface="Libre Baskerville"/>
                          <a:sym typeface="Libre Baskerville"/>
                        </a:rPr>
                        <a:t>Q1: inclusion of transport properties associated to EoS models in CompOSE ?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Libre Baskerville"/>
                        <a:buNone/>
                      </a:pPr>
                      <a:r>
                        <a:rPr lang="en-IT" sz="1600">
                          <a:latin typeface="Libre Baskerville"/>
                          <a:ea typeface="Libre Baskerville"/>
                          <a:cs typeface="Libre Baskerville"/>
                          <a:sym typeface="Libre Baskerville"/>
                        </a:rPr>
                        <a:t>Q2: A possible new way of presenting data (functional forms instead of tables) ?  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latin typeface="Libre Baskerville"/>
                        <a:ea typeface="Libre Baskerville"/>
                        <a:cs typeface="Libre Baskerville"/>
                        <a:sym typeface="Libre Baskerville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T" sz="1600">
                          <a:latin typeface="Libre Baskerville"/>
                          <a:ea typeface="Libre Baskerville"/>
                          <a:cs typeface="Libre Baskerville"/>
                          <a:sym typeface="Libre Baskerville"/>
                        </a:rPr>
                        <a:t>Q2: should new EOSs have transport coeffs. for electric and thermal conductivities? Are resistive effects really important in binary mergers?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T" sz="1600">
                          <a:latin typeface="Libre Baskerville"/>
                          <a:ea typeface="Libre Baskerville"/>
                          <a:cs typeface="Libre Baskerville"/>
                          <a:sym typeface="Libre Baskerville"/>
                        </a:rPr>
                        <a:t>Q2: pairing gaps are important  in cooling scenarios; theoretical predictions are numerous and different. Need for a complete database ? 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89" name="Google Shape;89;p1"/>
          <p:cNvSpPr/>
          <p:nvPr/>
        </p:nvSpPr>
        <p:spPr>
          <a:xfrm>
            <a:off x="2765430" y="4526984"/>
            <a:ext cx="919878" cy="200055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title"/>
          </p:nvPr>
        </p:nvSpPr>
        <p:spPr>
          <a:xfrm>
            <a:off x="838200" y="365126"/>
            <a:ext cx="10515600" cy="804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Libre Baskerville"/>
              <a:buNone/>
            </a:pPr>
            <a:r>
              <a:rPr lang="en-IT" sz="3200">
                <a:solidFill>
                  <a:srgbClr val="FF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Our personal wishlist when accessing CompOSE.</a:t>
            </a:r>
            <a:endParaRPr/>
          </a:p>
        </p:txBody>
      </p:sp>
      <p:sp>
        <p:nvSpPr>
          <p:cNvPr id="95" name="Google Shape;95;p2"/>
          <p:cNvSpPr txBox="1"/>
          <p:nvPr>
            <p:ph idx="1" type="body"/>
          </p:nvPr>
        </p:nvSpPr>
        <p:spPr>
          <a:xfrm>
            <a:off x="838200" y="1529549"/>
            <a:ext cx="10515600" cy="49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118800" lIns="91425" spcFirstLastPara="1" rIns="91425" wrap="square" tIns="45700">
            <a:normAutofit fontScale="8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IT" sz="2000">
                <a:solidFill>
                  <a:srgbClr val="FF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Need of a large set of EoS with consistent temperature dependence !</a:t>
            </a:r>
            <a:endParaRPr/>
          </a:p>
          <a:p>
            <a:pPr indent="-211455" lvl="0" marL="2286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T" sz="1800">
                <a:latin typeface="Libre Baskerville"/>
                <a:ea typeface="Libre Baskerville"/>
                <a:cs typeface="Libre Baskerville"/>
                <a:sym typeface="Libre Baskerville"/>
              </a:rPr>
              <a:t>The currently available EOSs are mostly phenomenological, i.e.  DD2, DD2K, BHBLphi, TM1, SFHo, Togashi. They are insufficient for systematic investigations.</a:t>
            </a:r>
            <a:endParaRPr/>
          </a:p>
          <a:p>
            <a:pPr indent="-211455" lvl="0" marL="2286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T" sz="1800">
                <a:latin typeface="Libre Baskerville"/>
                <a:ea typeface="Libre Baskerville"/>
                <a:cs typeface="Libre Baskerville"/>
                <a:sym typeface="Libre Baskerville"/>
              </a:rPr>
              <a:t>Only a few ab-initio calculations, i.e. BHF, SCGF </a:t>
            </a:r>
            <a:r>
              <a:rPr lang="en-IT" sz="1600">
                <a:latin typeface="Libre Baskerville"/>
                <a:ea typeface="Libre Baskerville"/>
                <a:cs typeface="Libre Baskerville"/>
                <a:sym typeface="Libre Baskerville"/>
              </a:rPr>
              <a:t>(chiral 2+3 body forces, only up to 0.3 fm</a:t>
            </a:r>
            <a:r>
              <a:rPr baseline="30000" lang="en-IT" sz="1600">
                <a:latin typeface="Libre Baskerville"/>
                <a:ea typeface="Libre Baskerville"/>
                <a:cs typeface="Libre Baskerville"/>
                <a:sym typeface="Libre Baskerville"/>
              </a:rPr>
              <a:t>-3</a:t>
            </a:r>
            <a:r>
              <a:rPr lang="en-IT" sz="1600">
                <a:latin typeface="Libre Baskerville"/>
                <a:ea typeface="Libre Baskerville"/>
                <a:cs typeface="Libre Baskerville"/>
                <a:sym typeface="Libre Baskerville"/>
              </a:rPr>
              <a:t>)</a:t>
            </a:r>
            <a:r>
              <a:rPr lang="en-IT" sz="1800">
                <a:latin typeface="Libre Baskerville"/>
                <a:ea typeface="Libre Baskerville"/>
                <a:cs typeface="Libre Baskerville"/>
                <a:sym typeface="Libre Baskerville"/>
              </a:rPr>
              <a:t>, CBF </a:t>
            </a:r>
            <a:r>
              <a:rPr lang="en-IT" sz="1600">
                <a:latin typeface="Libre Baskerville"/>
                <a:ea typeface="Libre Baskerville"/>
                <a:cs typeface="Libre Baskerville"/>
                <a:sym typeface="Libre Baskerville"/>
              </a:rPr>
              <a:t>(with simplified nucleon-nucleon potentials). </a:t>
            </a:r>
            <a:endParaRPr/>
          </a:p>
          <a:p>
            <a:pPr indent="-211455" lvl="0" marL="2286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T" sz="1800">
                <a:latin typeface="Libre Baskerville"/>
                <a:ea typeface="Libre Baskerville"/>
                <a:cs typeface="Libre Baskerville"/>
                <a:sym typeface="Libre Baskerville"/>
              </a:rPr>
              <a:t>We n</a:t>
            </a:r>
            <a:r>
              <a:rPr lang="en-IT" sz="1800">
                <a:latin typeface="Libre Baskerville"/>
                <a:ea typeface="Libre Baskerville"/>
                <a:cs typeface="Libre Baskerville"/>
                <a:sym typeface="Libre Baskerville"/>
              </a:rPr>
              <a:t>eed EOSs to model hybrid stars (with quark cores) and full temperature dependence (see DD2-SF in CompOSE). Essential to compare studies with phenomenological treatment of the temperature.</a:t>
            </a:r>
            <a:endParaRPr/>
          </a:p>
          <a:p>
            <a:pPr indent="-211455" lvl="0" marL="2286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IT" sz="1800">
                <a:latin typeface="Libre Baskerville"/>
                <a:ea typeface="Libre Baskerville"/>
                <a:cs typeface="Libre Baskerville"/>
                <a:sym typeface="Libre Baskerville"/>
              </a:rPr>
              <a:t>We need EOSs models for pure-quark matter, e.g., strange quark matter. A consistent temperature dependence is essential and treatment of evaporation mechanisms of quark nuggets to nucleons.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0000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IT" sz="1800">
                <a:solidFill>
                  <a:srgbClr val="FF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Need good physics for hybrid EoS with deconfinement and color superconductivity!</a:t>
            </a:r>
            <a:endParaRPr sz="1800">
              <a:solidFill>
                <a:srgbClr val="FF0000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25755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Libre Baskerville"/>
              <a:buChar char="•"/>
            </a:pPr>
            <a:r>
              <a:rPr lang="en-IT" sz="18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confinement mechanism (density functional, Polyakov-loop, …)</a:t>
            </a:r>
            <a:endParaRPr sz="1800">
              <a:solidFill>
                <a:srgbClr val="000000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2575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Libre Baskerville"/>
              <a:buChar char="•"/>
            </a:pPr>
            <a:r>
              <a:rPr lang="en-IT" sz="18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color superconducting quark matter (hadron-quark continuity/crossover)</a:t>
            </a:r>
            <a:endParaRPr sz="1800">
              <a:solidFill>
                <a:srgbClr val="000000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2575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Libre Baskerville"/>
              <a:buChar char="•"/>
            </a:pPr>
            <a:r>
              <a:rPr lang="en-IT" sz="1800">
                <a:solidFill>
                  <a:srgbClr val="000000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“matching” hadronic and quark matter (crossover vs. 1st order, cluster expansion) </a:t>
            </a:r>
            <a:endParaRPr sz="1800">
              <a:solidFill>
                <a:srgbClr val="000000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2021-02-20T13:52:32Z</dcterms:created>
  <dc:creator>Giuseppina Fiorella Burgio</dc:creator>
</cp:coreProperties>
</file>